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0" d="100"/>
          <a:sy n="60" d="100"/>
        </p:scale>
        <p:origin x="-1656"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5F3D030-6BAA-45EB-8F44-6ED8A2C6E92F}"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4EB390D-C993-463C-BC58-4A46907E36D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5F3D030-6BAA-45EB-8F44-6ED8A2C6E92F}"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4EB390D-C993-463C-BC58-4A46907E36D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5F3D030-6BAA-45EB-8F44-6ED8A2C6E92F}"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4EB390D-C993-463C-BC58-4A46907E36D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5F3D030-6BAA-45EB-8F44-6ED8A2C6E92F}"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4EB390D-C993-463C-BC58-4A46907E36D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5F3D030-6BAA-45EB-8F44-6ED8A2C6E92F}"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4EB390D-C993-463C-BC58-4A46907E36D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5F3D030-6BAA-45EB-8F44-6ED8A2C6E92F}"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4EB390D-C993-463C-BC58-4A46907E36D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65F3D030-6BAA-45EB-8F44-6ED8A2C6E92F}" type="datetimeFigureOut">
              <a:rPr lang="ar-IQ" smtClean="0"/>
              <a:t>19/12/1441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4EB390D-C993-463C-BC58-4A46907E36D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65F3D030-6BAA-45EB-8F44-6ED8A2C6E92F}" type="datetimeFigureOut">
              <a:rPr lang="ar-IQ" smtClean="0"/>
              <a:t>19/12/1441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4EB390D-C993-463C-BC58-4A46907E36D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3D030-6BAA-45EB-8F44-6ED8A2C6E92F}" type="datetimeFigureOut">
              <a:rPr lang="ar-IQ" smtClean="0"/>
              <a:t>19/12/1441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4EB390D-C993-463C-BC58-4A46907E36D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5F3D030-6BAA-45EB-8F44-6ED8A2C6E92F}"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4EB390D-C993-463C-BC58-4A46907E36D9}" type="slidenum">
              <a:rPr lang="ar-IQ" smtClean="0"/>
              <a:t>‹#›</a:t>
            </a:fld>
            <a:endParaRPr lang="ar-IQ"/>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65F3D030-6BAA-45EB-8F44-6ED8A2C6E92F}" type="datetimeFigureOut">
              <a:rPr lang="ar-IQ" smtClean="0"/>
              <a:t>19/12/1441</a:t>
            </a:fld>
            <a:endParaRPr lang="ar-IQ"/>
          </a:p>
        </p:txBody>
      </p:sp>
      <p:sp>
        <p:nvSpPr>
          <p:cNvPr id="9" name="Slide Number Placeholder 8"/>
          <p:cNvSpPr>
            <a:spLocks noGrp="1"/>
          </p:cNvSpPr>
          <p:nvPr>
            <p:ph type="sldNum" sz="quarter" idx="11"/>
          </p:nvPr>
        </p:nvSpPr>
        <p:spPr/>
        <p:txBody>
          <a:bodyPr/>
          <a:lstStyle/>
          <a:p>
            <a:fld id="{74EB390D-C993-463C-BC58-4A46907E36D9}" type="slidenum">
              <a:rPr lang="ar-IQ" smtClean="0"/>
              <a:t>‹#›</a:t>
            </a:fld>
            <a:endParaRPr lang="ar-IQ"/>
          </a:p>
        </p:txBody>
      </p:sp>
      <p:sp>
        <p:nvSpPr>
          <p:cNvPr id="10" name="Footer Placeholder 9"/>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4EB390D-C993-463C-BC58-4A46907E36D9}" type="slidenum">
              <a:rPr lang="ar-IQ" smtClean="0"/>
              <a:t>‹#›</a:t>
            </a:fld>
            <a:endParaRPr lang="ar-IQ"/>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IQ"/>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5F3D030-6BAA-45EB-8F44-6ED8A2C6E92F}" type="datetimeFigureOut">
              <a:rPr lang="ar-IQ" smtClean="0"/>
              <a:t>19/12/1441</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شبكات المعلومات </a:t>
            </a:r>
            <a:endParaRPr lang="ar-IQ" dirty="0"/>
          </a:p>
        </p:txBody>
      </p:sp>
      <p:sp>
        <p:nvSpPr>
          <p:cNvPr id="3" name="عنوان فرعي 2"/>
          <p:cNvSpPr>
            <a:spLocks noGrp="1"/>
          </p:cNvSpPr>
          <p:nvPr>
            <p:ph type="subTitle" idx="1"/>
          </p:nvPr>
        </p:nvSpPr>
        <p:spPr/>
        <p:txBody>
          <a:bodyPr>
            <a:normAutofit/>
          </a:bodyPr>
          <a:lstStyle/>
          <a:p>
            <a:r>
              <a:rPr lang="ar-IQ" sz="2800" b="1" dirty="0" smtClean="0">
                <a:cs typeface="+mj-cs"/>
              </a:rPr>
              <a:t>تابع/ الشبكة العنكبوتية</a:t>
            </a:r>
            <a:endParaRPr lang="ar-IQ" sz="2800" b="1" dirty="0">
              <a:cs typeface="+mj-cs"/>
            </a:endParaRPr>
          </a:p>
        </p:txBody>
      </p:sp>
    </p:spTree>
    <p:extLst>
      <p:ext uri="{BB962C8B-B14F-4D97-AF65-F5344CB8AC3E}">
        <p14:creationId xmlns:p14="http://schemas.microsoft.com/office/powerpoint/2010/main" val="798602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الشبكة العنكبوتية</a:t>
            </a:r>
            <a:endParaRPr lang="ar-IQ" dirty="0"/>
          </a:p>
        </p:txBody>
      </p:sp>
      <p:sp>
        <p:nvSpPr>
          <p:cNvPr id="3" name="عنصر نائب للمحتوى 2"/>
          <p:cNvSpPr>
            <a:spLocks noGrp="1"/>
          </p:cNvSpPr>
          <p:nvPr>
            <p:ph idx="1"/>
          </p:nvPr>
        </p:nvSpPr>
        <p:spPr/>
        <p:txBody>
          <a:bodyPr>
            <a:normAutofit/>
          </a:bodyPr>
          <a:lstStyle/>
          <a:p>
            <a:pPr marL="0" indent="0" algn="just">
              <a:buNone/>
            </a:pPr>
            <a:r>
              <a:rPr lang="ar-SA" dirty="0" smtClean="0"/>
              <a:t>تابع/ مكونات الويب وبنيتها</a:t>
            </a:r>
          </a:p>
          <a:p>
            <a:pPr marL="0" lvl="0" indent="0" algn="just">
              <a:buNone/>
            </a:pPr>
            <a:r>
              <a:rPr lang="ar-IQ" dirty="0" smtClean="0"/>
              <a:t>- موقع </a:t>
            </a:r>
            <a:r>
              <a:rPr lang="ar-IQ" dirty="0"/>
              <a:t>الويب ( </a:t>
            </a:r>
            <a:r>
              <a:rPr lang="en-US" dirty="0"/>
              <a:t>Web site</a:t>
            </a:r>
            <a:r>
              <a:rPr lang="ar-IQ" dirty="0"/>
              <a:t> ) مكان افتراضي له عنوان مميز ( </a:t>
            </a:r>
            <a:r>
              <a:rPr lang="en-US" dirty="0"/>
              <a:t>URL</a:t>
            </a:r>
            <a:r>
              <a:rPr lang="ar-IQ" dirty="0"/>
              <a:t>) ، ويتكون من صفحة او اكثر من صفحات الويب تم انشاءه من قبل فرد او منظمة.</a:t>
            </a:r>
            <a:endParaRPr lang="en-US" dirty="0"/>
          </a:p>
          <a:p>
            <a:pPr marL="0" lvl="0" indent="0" algn="just">
              <a:buNone/>
            </a:pPr>
            <a:r>
              <a:rPr lang="ar-IQ" dirty="0" smtClean="0"/>
              <a:t>- صفحة </a:t>
            </a:r>
            <a:r>
              <a:rPr lang="ar-IQ" dirty="0"/>
              <a:t>الويب ( </a:t>
            </a:r>
            <a:r>
              <a:rPr lang="en-US" dirty="0"/>
              <a:t>Web page  </a:t>
            </a:r>
            <a:r>
              <a:rPr lang="ar-IQ" dirty="0"/>
              <a:t>) يمكن ان تشتمل صفحة الويب على نصوص ورسومات وصور وأصوات وتسجيلات فيدوية. وصفحة الويب لا تقابل حجم الورقة المعياري ولا حجم شاشة الحاسوب فهي يمكن ان تكون اقصر من صفحة مطبوعة او اكثر من 50 صفحة مطبوعة ويمكن الحكم على طولها من خلال الشريط الدوار (</a:t>
            </a:r>
            <a:r>
              <a:rPr lang="en-US" dirty="0"/>
              <a:t>Scroll bar</a:t>
            </a:r>
            <a:r>
              <a:rPr lang="ar-IQ" dirty="0"/>
              <a:t> ).</a:t>
            </a:r>
            <a:endParaRPr lang="en-US" dirty="0"/>
          </a:p>
          <a:p>
            <a:pPr marL="0" indent="0">
              <a:buNone/>
            </a:pPr>
            <a:endParaRPr lang="ar-IQ" dirty="0"/>
          </a:p>
        </p:txBody>
      </p:sp>
    </p:spTree>
    <p:extLst>
      <p:ext uri="{BB962C8B-B14F-4D97-AF65-F5344CB8AC3E}">
        <p14:creationId xmlns:p14="http://schemas.microsoft.com/office/powerpoint/2010/main" val="2883911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الشبكة العنكبوتية</a:t>
            </a:r>
            <a:endParaRPr lang="ar-IQ" dirty="0"/>
          </a:p>
        </p:txBody>
      </p:sp>
      <p:sp>
        <p:nvSpPr>
          <p:cNvPr id="3" name="عنصر نائب للمحتوى 2"/>
          <p:cNvSpPr>
            <a:spLocks noGrp="1"/>
          </p:cNvSpPr>
          <p:nvPr>
            <p:ph idx="1"/>
          </p:nvPr>
        </p:nvSpPr>
        <p:spPr/>
        <p:txBody>
          <a:bodyPr>
            <a:normAutofit/>
          </a:bodyPr>
          <a:lstStyle/>
          <a:p>
            <a:pPr marL="0" lvl="0" indent="0">
              <a:buNone/>
            </a:pPr>
            <a:r>
              <a:rPr lang="ar-IQ" dirty="0" smtClean="0"/>
              <a:t>- الصفحة </a:t>
            </a:r>
            <a:r>
              <a:rPr lang="ar-IQ" dirty="0"/>
              <a:t>الرئيسية </a:t>
            </a:r>
            <a:r>
              <a:rPr lang="en-US" dirty="0"/>
              <a:t>Home page)</a:t>
            </a:r>
            <a:r>
              <a:rPr lang="ar-IQ" dirty="0"/>
              <a:t> ) يقصد بها الصفحة المدخل الى احد مواقع الانترنت. وهي صفحة تشبه صفحة عنوان الكتاب تقوم بالتعريف بالموقع المعني عل الشبكة وتحتوي على روابط بصفحات اخرى موجودة على نفس الموقع. </a:t>
            </a:r>
            <a:endParaRPr lang="en-US" dirty="0"/>
          </a:p>
          <a:p>
            <a:pPr marL="0" indent="0">
              <a:buNone/>
            </a:pPr>
            <a:r>
              <a:rPr lang="ar-IQ" dirty="0" smtClean="0"/>
              <a:t>- الروابط </a:t>
            </a:r>
            <a:r>
              <a:rPr lang="ar-IQ" dirty="0"/>
              <a:t>( </a:t>
            </a:r>
            <a:r>
              <a:rPr lang="en-US" dirty="0"/>
              <a:t>Links</a:t>
            </a:r>
            <a:r>
              <a:rPr lang="ar-IQ" dirty="0"/>
              <a:t> ) يمكن ان تكون الروابط المؤدية الى صفحة ويب في شكل نص يمكن النقر عليه او في شكل صورة او رسم. ويتم ابراز معظم نصوص الربط باستخدام الالوان. ويمكن التعرف على الروابط في صفحة الويب عندما يتحول المؤشر الى يد مع وجود اصبع يشير الى نص او صورة ويكفي النقر على الرابط للانتقال الى صفحة الويب المرتبطة. </a:t>
            </a:r>
          </a:p>
        </p:txBody>
      </p:sp>
    </p:spTree>
    <p:extLst>
      <p:ext uri="{BB962C8B-B14F-4D97-AF65-F5344CB8AC3E}">
        <p14:creationId xmlns:p14="http://schemas.microsoft.com/office/powerpoint/2010/main" val="1276164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الشبكة العنكبوتية</a:t>
            </a:r>
            <a:endParaRPr lang="ar-IQ" dirty="0"/>
          </a:p>
        </p:txBody>
      </p:sp>
      <p:sp>
        <p:nvSpPr>
          <p:cNvPr id="3" name="عنصر نائب للمحتوى 2"/>
          <p:cNvSpPr>
            <a:spLocks noGrp="1"/>
          </p:cNvSpPr>
          <p:nvPr>
            <p:ph idx="1"/>
          </p:nvPr>
        </p:nvSpPr>
        <p:spPr/>
        <p:txBody>
          <a:bodyPr>
            <a:normAutofit/>
          </a:bodyPr>
          <a:lstStyle/>
          <a:p>
            <a:pPr marL="0" lvl="0" indent="0">
              <a:buNone/>
            </a:pPr>
            <a:r>
              <a:rPr lang="ar-IQ" dirty="0"/>
              <a:t>عناوين الويب ( </a:t>
            </a:r>
            <a:r>
              <a:rPr lang="en-US" dirty="0"/>
              <a:t> Web addresses</a:t>
            </a:r>
            <a:r>
              <a:rPr lang="ar-IQ" dirty="0"/>
              <a:t> ) / محصل المصادر الموحد (</a:t>
            </a:r>
            <a:r>
              <a:rPr lang="en-US" dirty="0"/>
              <a:t>URL</a:t>
            </a:r>
            <a:r>
              <a:rPr lang="ar-IQ" dirty="0"/>
              <a:t> )</a:t>
            </a:r>
            <a:endParaRPr lang="en-US" dirty="0"/>
          </a:p>
          <a:p>
            <a:pPr marL="0" indent="0">
              <a:buNone/>
            </a:pPr>
            <a:r>
              <a:rPr lang="ar-IQ" dirty="0"/>
              <a:t>ان الوصول الى موقع معين في </a:t>
            </a:r>
            <a:r>
              <a:rPr lang="ar-IQ" dirty="0" err="1"/>
              <a:t>بالانترنت</a:t>
            </a:r>
            <a:r>
              <a:rPr lang="ar-IQ" dirty="0"/>
              <a:t> يتطلب معرفة عنوانه المميز ويسمى هذا العنوان بمحصل المصادر الموحد </a:t>
            </a:r>
            <a:r>
              <a:rPr lang="en-US" dirty="0"/>
              <a:t>URL</a:t>
            </a:r>
            <a:r>
              <a:rPr lang="ar-IQ" dirty="0"/>
              <a:t> ( </a:t>
            </a:r>
            <a:r>
              <a:rPr lang="en-US" dirty="0"/>
              <a:t>Uniform Resource Locator</a:t>
            </a:r>
            <a:r>
              <a:rPr lang="ar-IQ" dirty="0"/>
              <a:t> ) ويتكون محصل المصادر الموحد كحد ادنى من جزأين خفيين وهما: البرتوكول (</a:t>
            </a:r>
            <a:r>
              <a:rPr lang="en-US" dirty="0"/>
              <a:t>protocol</a:t>
            </a:r>
            <a:r>
              <a:rPr lang="ar-IQ" dirty="0"/>
              <a:t> ) واسم المجال ( </a:t>
            </a:r>
            <a:r>
              <a:rPr lang="en-US" dirty="0"/>
              <a:t>Domain name</a:t>
            </a:r>
            <a:r>
              <a:rPr lang="ar-IQ" dirty="0"/>
              <a:t> ). كما يمكن ان يتضمن محصل المصادر الموحد أيضا كامل المسلك داخل الدليل او الملف المؤدي الى ملف معين.    </a:t>
            </a:r>
            <a:endParaRPr lang="en-US" dirty="0"/>
          </a:p>
          <a:p>
            <a:pPr marL="0" indent="0">
              <a:buNone/>
            </a:pPr>
            <a:r>
              <a:rPr lang="ar-IQ" dirty="0"/>
              <a:t>ويتضمن محصل المصادر الموحد ما يلي:</a:t>
            </a:r>
            <a:endParaRPr lang="en-US" dirty="0"/>
          </a:p>
          <a:p>
            <a:pPr marL="0" indent="0">
              <a:buNone/>
            </a:pPr>
            <a:endParaRPr lang="ar-IQ" dirty="0"/>
          </a:p>
        </p:txBody>
      </p:sp>
    </p:spTree>
    <p:extLst>
      <p:ext uri="{BB962C8B-B14F-4D97-AF65-F5344CB8AC3E}">
        <p14:creationId xmlns:p14="http://schemas.microsoft.com/office/powerpoint/2010/main" val="3472871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الشبكة العنكبوتية</a:t>
            </a: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59787703"/>
              </p:ext>
            </p:extLst>
          </p:nvPr>
        </p:nvGraphicFramePr>
        <p:xfrm>
          <a:off x="457200" y="2098516"/>
          <a:ext cx="7499176" cy="3529330"/>
        </p:xfrm>
        <a:graphic>
          <a:graphicData uri="http://schemas.openxmlformats.org/drawingml/2006/table">
            <a:tbl>
              <a:tblPr rtl="1" firstRow="1" firstCol="1" bandRow="1">
                <a:tableStyleId>{5C22544A-7EE6-4342-B048-85BDC9FD1C3A}</a:tableStyleId>
              </a:tblPr>
              <a:tblGrid>
                <a:gridCol w="3749588"/>
                <a:gridCol w="3749588"/>
              </a:tblGrid>
              <a:tr h="589280">
                <a:tc>
                  <a:txBody>
                    <a:bodyPr/>
                    <a:lstStyle/>
                    <a:p>
                      <a:pPr algn="r" rtl="1" fontAlgn="base">
                        <a:lnSpc>
                          <a:spcPct val="115000"/>
                        </a:lnSpc>
                        <a:spcBef>
                          <a:spcPts val="670"/>
                        </a:spcBef>
                        <a:spcAft>
                          <a:spcPts val="0"/>
                        </a:spcAft>
                      </a:pPr>
                      <a:r>
                        <a:rPr lang="ar-IQ" sz="1600" kern="1200" dirty="0">
                          <a:effectLst/>
                        </a:rPr>
                        <a:t>بروتوكول نقل النص المترابط </a:t>
                      </a:r>
                      <a:endParaRPr lang="en-US" sz="1400" dirty="0">
                        <a:effectLst/>
                        <a:latin typeface="Arial"/>
                        <a:ea typeface="Calibri"/>
                      </a:endParaRPr>
                    </a:p>
                  </a:txBody>
                  <a:tcPr/>
                </a:tc>
                <a:tc>
                  <a:txBody>
                    <a:bodyPr/>
                    <a:lstStyle/>
                    <a:p>
                      <a:pPr algn="r" rtl="1" fontAlgn="base">
                        <a:lnSpc>
                          <a:spcPct val="115000"/>
                        </a:lnSpc>
                        <a:spcBef>
                          <a:spcPts val="670"/>
                        </a:spcBef>
                        <a:spcAft>
                          <a:spcPts val="0"/>
                        </a:spcAft>
                      </a:pPr>
                      <a:r>
                        <a:rPr lang="en-US" sz="1600" kern="1200">
                          <a:effectLst/>
                        </a:rPr>
                        <a:t>http://  (hypertext transfer protocol)</a:t>
                      </a:r>
                      <a:endParaRPr lang="en-US" sz="1400">
                        <a:effectLst/>
                        <a:latin typeface="Arial"/>
                        <a:ea typeface="Calibri"/>
                      </a:endParaRPr>
                    </a:p>
                  </a:txBody>
                  <a:tcPr/>
                </a:tc>
              </a:tr>
              <a:tr h="586105">
                <a:tc>
                  <a:txBody>
                    <a:bodyPr/>
                    <a:lstStyle/>
                    <a:p>
                      <a:pPr algn="r" rtl="1" fontAlgn="base">
                        <a:lnSpc>
                          <a:spcPct val="115000"/>
                        </a:lnSpc>
                        <a:spcBef>
                          <a:spcPts val="670"/>
                        </a:spcBef>
                        <a:spcAft>
                          <a:spcPts val="0"/>
                        </a:spcAft>
                      </a:pPr>
                      <a:r>
                        <a:rPr lang="ar-IQ" sz="1600" kern="1200">
                          <a:effectLst/>
                        </a:rPr>
                        <a:t>ملف نقل البيانات </a:t>
                      </a:r>
                      <a:endParaRPr lang="en-US" sz="1400">
                        <a:effectLst/>
                        <a:latin typeface="Arial"/>
                        <a:ea typeface="Calibri"/>
                      </a:endParaRPr>
                    </a:p>
                  </a:txBody>
                  <a:tcPr/>
                </a:tc>
                <a:tc>
                  <a:txBody>
                    <a:bodyPr/>
                    <a:lstStyle/>
                    <a:p>
                      <a:pPr algn="r" rtl="1" fontAlgn="base">
                        <a:lnSpc>
                          <a:spcPct val="115000"/>
                        </a:lnSpc>
                        <a:spcBef>
                          <a:spcPts val="670"/>
                        </a:spcBef>
                        <a:spcAft>
                          <a:spcPts val="0"/>
                        </a:spcAft>
                      </a:pPr>
                      <a:r>
                        <a:rPr lang="en-US" sz="1600" kern="1200">
                          <a:effectLst/>
                        </a:rPr>
                        <a:t>ftp:// (file Transfer protocol)</a:t>
                      </a:r>
                      <a:endParaRPr lang="en-US" sz="1400">
                        <a:effectLst/>
                        <a:latin typeface="Arial"/>
                        <a:ea typeface="Calibri"/>
                      </a:endParaRPr>
                    </a:p>
                  </a:txBody>
                  <a:tcPr/>
                </a:tc>
              </a:tr>
              <a:tr h="589280">
                <a:tc>
                  <a:txBody>
                    <a:bodyPr/>
                    <a:lstStyle/>
                    <a:p>
                      <a:pPr algn="r" rtl="1" fontAlgn="base">
                        <a:lnSpc>
                          <a:spcPct val="115000"/>
                        </a:lnSpc>
                        <a:spcBef>
                          <a:spcPts val="670"/>
                        </a:spcBef>
                        <a:spcAft>
                          <a:spcPts val="0"/>
                        </a:spcAft>
                      </a:pPr>
                      <a:r>
                        <a:rPr lang="ar-IQ" sz="1600" kern="1200" dirty="0">
                          <a:effectLst/>
                        </a:rPr>
                        <a:t>بروتوكول البريد </a:t>
                      </a:r>
                      <a:endParaRPr lang="en-US" sz="1400" dirty="0">
                        <a:effectLst/>
                        <a:latin typeface="Arial"/>
                        <a:ea typeface="Calibri"/>
                      </a:endParaRPr>
                    </a:p>
                  </a:txBody>
                  <a:tcPr/>
                </a:tc>
                <a:tc>
                  <a:txBody>
                    <a:bodyPr/>
                    <a:lstStyle/>
                    <a:p>
                      <a:pPr algn="r" rtl="1" fontAlgn="base">
                        <a:lnSpc>
                          <a:spcPct val="115000"/>
                        </a:lnSpc>
                        <a:spcBef>
                          <a:spcPts val="670"/>
                        </a:spcBef>
                        <a:spcAft>
                          <a:spcPts val="0"/>
                        </a:spcAft>
                      </a:pPr>
                      <a:r>
                        <a:rPr lang="en-US" sz="1600" kern="1200">
                          <a:effectLst/>
                        </a:rPr>
                        <a:t>mailto:( mail protocol)</a:t>
                      </a:r>
                      <a:endParaRPr lang="en-US" sz="1400">
                        <a:effectLst/>
                        <a:latin typeface="Arial"/>
                        <a:ea typeface="Calibri"/>
                      </a:endParaRPr>
                    </a:p>
                  </a:txBody>
                  <a:tcPr/>
                </a:tc>
              </a:tr>
              <a:tr h="589280">
                <a:tc>
                  <a:txBody>
                    <a:bodyPr/>
                    <a:lstStyle/>
                    <a:p>
                      <a:pPr algn="r" rtl="1" fontAlgn="base">
                        <a:lnSpc>
                          <a:spcPct val="115000"/>
                        </a:lnSpc>
                        <a:spcBef>
                          <a:spcPts val="670"/>
                        </a:spcBef>
                        <a:spcAft>
                          <a:spcPts val="0"/>
                        </a:spcAft>
                      </a:pPr>
                      <a:r>
                        <a:rPr lang="ar-IQ" sz="1600" kern="1200">
                          <a:effectLst/>
                        </a:rPr>
                        <a:t>بروتوكول الأخبار </a:t>
                      </a:r>
                      <a:endParaRPr lang="en-US" sz="1400">
                        <a:effectLst/>
                        <a:latin typeface="Arial"/>
                        <a:ea typeface="Calibri"/>
                      </a:endParaRPr>
                    </a:p>
                  </a:txBody>
                  <a:tcPr/>
                </a:tc>
                <a:tc>
                  <a:txBody>
                    <a:bodyPr/>
                    <a:lstStyle/>
                    <a:p>
                      <a:pPr algn="r" rtl="1" fontAlgn="base">
                        <a:lnSpc>
                          <a:spcPct val="115000"/>
                        </a:lnSpc>
                        <a:spcBef>
                          <a:spcPts val="670"/>
                        </a:spcBef>
                        <a:spcAft>
                          <a:spcPts val="0"/>
                        </a:spcAft>
                      </a:pPr>
                      <a:r>
                        <a:rPr lang="en-US" sz="1600" kern="1200">
                          <a:effectLst/>
                        </a:rPr>
                        <a:t>News:( news protocol)</a:t>
                      </a:r>
                      <a:endParaRPr lang="en-US" sz="1400">
                        <a:effectLst/>
                        <a:latin typeface="Arial"/>
                        <a:ea typeface="Calibri"/>
                      </a:endParaRPr>
                    </a:p>
                  </a:txBody>
                  <a:tcPr/>
                </a:tc>
              </a:tr>
              <a:tr h="586105">
                <a:tc>
                  <a:txBody>
                    <a:bodyPr/>
                    <a:lstStyle/>
                    <a:p>
                      <a:pPr algn="r" rtl="1" fontAlgn="base">
                        <a:lnSpc>
                          <a:spcPct val="115000"/>
                        </a:lnSpc>
                        <a:spcBef>
                          <a:spcPts val="670"/>
                        </a:spcBef>
                        <a:spcAft>
                          <a:spcPts val="0"/>
                        </a:spcAft>
                      </a:pPr>
                      <a:r>
                        <a:rPr lang="ar-IQ" sz="1600" kern="1200">
                          <a:effectLst/>
                        </a:rPr>
                        <a:t>بروتوكول غوفر </a:t>
                      </a:r>
                      <a:endParaRPr lang="en-US" sz="1400">
                        <a:effectLst/>
                        <a:latin typeface="Arial"/>
                        <a:ea typeface="Calibri"/>
                      </a:endParaRPr>
                    </a:p>
                  </a:txBody>
                  <a:tcPr/>
                </a:tc>
                <a:tc>
                  <a:txBody>
                    <a:bodyPr/>
                    <a:lstStyle/>
                    <a:p>
                      <a:pPr algn="r" rtl="1" fontAlgn="base">
                        <a:lnSpc>
                          <a:spcPct val="115000"/>
                        </a:lnSpc>
                        <a:spcBef>
                          <a:spcPts val="670"/>
                        </a:spcBef>
                        <a:spcAft>
                          <a:spcPts val="0"/>
                        </a:spcAft>
                      </a:pPr>
                      <a:r>
                        <a:rPr lang="en-US" sz="1600" kern="1200">
                          <a:effectLst/>
                        </a:rPr>
                        <a:t>Gopher :( gopher protocol)</a:t>
                      </a:r>
                      <a:endParaRPr lang="en-US" sz="1400">
                        <a:effectLst/>
                        <a:latin typeface="Arial"/>
                        <a:ea typeface="Calibri"/>
                      </a:endParaRPr>
                    </a:p>
                  </a:txBody>
                  <a:tcPr/>
                </a:tc>
              </a:tr>
              <a:tr h="589280">
                <a:tc>
                  <a:txBody>
                    <a:bodyPr/>
                    <a:lstStyle/>
                    <a:p>
                      <a:pPr algn="r" rtl="1" fontAlgn="base">
                        <a:lnSpc>
                          <a:spcPct val="115000"/>
                        </a:lnSpc>
                        <a:spcBef>
                          <a:spcPts val="670"/>
                        </a:spcBef>
                        <a:spcAft>
                          <a:spcPts val="0"/>
                        </a:spcAft>
                      </a:pPr>
                      <a:r>
                        <a:rPr lang="ar-IQ" sz="1600" kern="1200">
                          <a:effectLst/>
                        </a:rPr>
                        <a:t>بروتوكول تلنت </a:t>
                      </a:r>
                      <a:endParaRPr lang="en-US" sz="1400">
                        <a:effectLst/>
                        <a:latin typeface="Arial"/>
                        <a:ea typeface="Calibri"/>
                      </a:endParaRPr>
                    </a:p>
                  </a:txBody>
                  <a:tcPr/>
                </a:tc>
                <a:tc>
                  <a:txBody>
                    <a:bodyPr/>
                    <a:lstStyle/>
                    <a:p>
                      <a:pPr algn="r" rtl="1" fontAlgn="base">
                        <a:lnSpc>
                          <a:spcPct val="115000"/>
                        </a:lnSpc>
                        <a:spcBef>
                          <a:spcPts val="670"/>
                        </a:spcBef>
                        <a:spcAft>
                          <a:spcPts val="0"/>
                        </a:spcAft>
                      </a:pPr>
                      <a:r>
                        <a:rPr lang="en-US" sz="1600" kern="1200" dirty="0">
                          <a:effectLst/>
                        </a:rPr>
                        <a:t>telnet : (telnet protocol) </a:t>
                      </a:r>
                      <a:endParaRPr lang="en-US" sz="1400" dirty="0">
                        <a:effectLst/>
                        <a:latin typeface="Arial"/>
                        <a:ea typeface="Calibri"/>
                      </a:endParaRPr>
                    </a:p>
                  </a:txBody>
                  <a:tcPr/>
                </a:tc>
              </a:tr>
            </a:tbl>
          </a:graphicData>
        </a:graphic>
      </p:graphicFrame>
    </p:spTree>
    <p:extLst>
      <p:ext uri="{BB962C8B-B14F-4D97-AF65-F5344CB8AC3E}">
        <p14:creationId xmlns:p14="http://schemas.microsoft.com/office/powerpoint/2010/main" val="817677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الشبكة العنكبوتية</a:t>
            </a:r>
            <a:endParaRPr lang="ar-IQ" dirty="0"/>
          </a:p>
        </p:txBody>
      </p:sp>
      <p:sp>
        <p:nvSpPr>
          <p:cNvPr id="3" name="عنصر نائب للمحتوى 2"/>
          <p:cNvSpPr>
            <a:spLocks noGrp="1"/>
          </p:cNvSpPr>
          <p:nvPr>
            <p:ph idx="1"/>
          </p:nvPr>
        </p:nvSpPr>
        <p:spPr/>
        <p:txBody>
          <a:bodyPr>
            <a:normAutofit/>
          </a:bodyPr>
          <a:lstStyle/>
          <a:p>
            <a:pPr marL="0" indent="0">
              <a:buNone/>
            </a:pPr>
            <a:r>
              <a:rPr lang="ar-IQ" dirty="0" smtClean="0"/>
              <a:t>اسم </a:t>
            </a:r>
            <a:r>
              <a:rPr lang="ar-IQ" dirty="0"/>
              <a:t>المجال ( </a:t>
            </a:r>
            <a:r>
              <a:rPr lang="en-US" dirty="0"/>
              <a:t>Domain name</a:t>
            </a:r>
            <a:r>
              <a:rPr lang="ar-IQ" dirty="0"/>
              <a:t> ) يأتي بعد البرتوكول، وهو يتكون من جزأين او اكثر تم عزلها بنقطة واحدة. وعادة ما يبدأ مجال الاسم ب </a:t>
            </a:r>
            <a:r>
              <a:rPr lang="en-US" dirty="0"/>
              <a:t>www</a:t>
            </a:r>
            <a:r>
              <a:rPr lang="ar-IQ" dirty="0"/>
              <a:t>. بيد ان ذلك ليس بالضروري. ويحتوي الجزء الاول او الاوسط على الرمز الذي يمثل اسم المؤسسة، وقد يشير هذا الرمز في بعض الحالات الى حاسوب معين في المؤسسة. ويرمز الجزء الاخير الى نوع المؤسسة او اسم البلد حيث يوجد موقع الويب. ومن اهم الرموز التي تشير الى نوع المؤسسة ما يلي:</a:t>
            </a:r>
            <a:endParaRPr lang="en-US" dirty="0"/>
          </a:p>
          <a:p>
            <a:pPr marL="0" indent="0">
              <a:buNone/>
            </a:pPr>
            <a:endParaRPr lang="ar-IQ" dirty="0"/>
          </a:p>
        </p:txBody>
      </p:sp>
    </p:spTree>
    <p:extLst>
      <p:ext uri="{BB962C8B-B14F-4D97-AF65-F5344CB8AC3E}">
        <p14:creationId xmlns:p14="http://schemas.microsoft.com/office/powerpoint/2010/main" val="1916914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الشبكة العنكبوتية</a:t>
            </a:r>
            <a:endParaRPr lang="ar-IQ" dirty="0"/>
          </a:p>
        </p:txBody>
      </p:sp>
      <p:sp>
        <p:nvSpPr>
          <p:cNvPr id="3" name="عنصر نائب للمحتوى 2"/>
          <p:cNvSpPr>
            <a:spLocks noGrp="1"/>
          </p:cNvSpPr>
          <p:nvPr>
            <p:ph idx="1"/>
          </p:nvPr>
        </p:nvSpPr>
        <p:spPr/>
        <p:txBody>
          <a:bodyPr/>
          <a:lstStyle/>
          <a:p>
            <a:r>
              <a:rPr lang="en-US" dirty="0"/>
              <a:t>.com</a:t>
            </a:r>
            <a:r>
              <a:rPr lang="ar-IQ" dirty="0"/>
              <a:t> بالنسبة للمؤسسات التجارية.</a:t>
            </a:r>
            <a:endParaRPr lang="en-US" dirty="0"/>
          </a:p>
          <a:p>
            <a:r>
              <a:rPr lang="en-US" dirty="0"/>
              <a:t>.</a:t>
            </a:r>
            <a:r>
              <a:rPr lang="en-US" dirty="0" err="1"/>
              <a:t>edu</a:t>
            </a:r>
            <a:r>
              <a:rPr lang="ar-IQ" dirty="0"/>
              <a:t> بالنسبة للمؤسسات التربوية.</a:t>
            </a:r>
            <a:endParaRPr lang="en-US" dirty="0"/>
          </a:p>
          <a:p>
            <a:r>
              <a:rPr lang="en-US" dirty="0"/>
              <a:t>.</a:t>
            </a:r>
            <a:r>
              <a:rPr lang="en-US" dirty="0" err="1"/>
              <a:t>gov</a:t>
            </a:r>
            <a:r>
              <a:rPr lang="ar-IQ" dirty="0"/>
              <a:t> بالنسبة للمؤسسات الحكومية.</a:t>
            </a:r>
            <a:endParaRPr lang="en-US" dirty="0"/>
          </a:p>
          <a:p>
            <a:r>
              <a:rPr lang="en-US" dirty="0"/>
              <a:t>.mil</a:t>
            </a:r>
            <a:r>
              <a:rPr lang="ar-IQ" dirty="0"/>
              <a:t> بالنسبة للمؤسسات العسكرية.</a:t>
            </a:r>
            <a:endParaRPr lang="en-US" dirty="0"/>
          </a:p>
          <a:p>
            <a:r>
              <a:rPr lang="en-US" dirty="0" err="1"/>
              <a:t>.net</a:t>
            </a:r>
            <a:r>
              <a:rPr lang="ar-IQ" dirty="0"/>
              <a:t> بالنسبة للمؤسسات التي تقدم خدمات في مجال شبكات المعلومات. </a:t>
            </a:r>
            <a:endParaRPr lang="en-US" dirty="0"/>
          </a:p>
          <a:p>
            <a:r>
              <a:rPr lang="en-US" dirty="0"/>
              <a:t>.org</a:t>
            </a:r>
            <a:r>
              <a:rPr lang="ar-IQ" dirty="0"/>
              <a:t>بالنسبة للمؤسسات التي لا تسعى الى تحقيق الارباح.</a:t>
            </a:r>
            <a:endParaRPr lang="en-US" dirty="0"/>
          </a:p>
          <a:p>
            <a:pPr marL="0" indent="0">
              <a:buNone/>
            </a:pPr>
            <a:endParaRPr lang="ar-IQ" dirty="0"/>
          </a:p>
        </p:txBody>
      </p:sp>
    </p:spTree>
    <p:extLst>
      <p:ext uri="{BB962C8B-B14F-4D97-AF65-F5344CB8AC3E}">
        <p14:creationId xmlns:p14="http://schemas.microsoft.com/office/powerpoint/2010/main" val="798103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الشبكة العنكبوتية</a:t>
            </a:r>
            <a:endParaRPr lang="ar-IQ" dirty="0"/>
          </a:p>
        </p:txBody>
      </p:sp>
      <p:sp>
        <p:nvSpPr>
          <p:cNvPr id="3" name="عنصر نائب للمحتوى 2"/>
          <p:cNvSpPr>
            <a:spLocks noGrp="1"/>
          </p:cNvSpPr>
          <p:nvPr>
            <p:ph idx="1"/>
          </p:nvPr>
        </p:nvSpPr>
        <p:spPr/>
        <p:txBody>
          <a:bodyPr/>
          <a:lstStyle/>
          <a:p>
            <a:pPr marL="0" indent="0">
              <a:buNone/>
            </a:pPr>
            <a:r>
              <a:rPr lang="ar-IQ" dirty="0"/>
              <a:t>ويرمز الحرفان الاخيران من مجال الاسم الى اسم البلد. ولا يوجد في معظم  الحالات هذا الرمز بالنسبة لعناوين المواقع الامريكية، وان وجد فانه يكون(</a:t>
            </a:r>
            <a:r>
              <a:rPr lang="en-US" dirty="0"/>
              <a:t>us</a:t>
            </a:r>
            <a:r>
              <a:rPr lang="ar-IQ" dirty="0"/>
              <a:t>) قد يتضمن محصل المصادر الموحد ( </a:t>
            </a:r>
            <a:r>
              <a:rPr lang="en-US" dirty="0"/>
              <a:t>URL</a:t>
            </a:r>
            <a:r>
              <a:rPr lang="ar-IQ" dirty="0"/>
              <a:t> ) المسلك الذي يؤدي الى ملف معين مخزن في الحاسوب المضيف (</a:t>
            </a:r>
            <a:r>
              <a:rPr lang="en-US" dirty="0"/>
              <a:t>(host computer</a:t>
            </a:r>
            <a:r>
              <a:rPr lang="ar-IQ" dirty="0"/>
              <a:t>. وإذا لم يتم طلب ملف معين بتحديده في اخر محصل المصادر الموحد، فان الملف غير المطلوب الذي يوجد في الدليل المحدد سيتم ارساله. عادة ما يعرف هذا الملف ب </a:t>
            </a:r>
            <a:r>
              <a:rPr lang="en-US" dirty="0"/>
              <a:t>.Index. html</a:t>
            </a:r>
            <a:r>
              <a:rPr lang="ar-IQ" dirty="0"/>
              <a:t>  </a:t>
            </a:r>
            <a:endParaRPr lang="en-US" dirty="0"/>
          </a:p>
          <a:p>
            <a:pPr marL="0" indent="0">
              <a:buNone/>
            </a:pPr>
            <a:endParaRPr lang="ar-IQ" dirty="0"/>
          </a:p>
        </p:txBody>
      </p:sp>
    </p:spTree>
    <p:extLst>
      <p:ext uri="{BB962C8B-B14F-4D97-AF65-F5344CB8AC3E}">
        <p14:creationId xmlns:p14="http://schemas.microsoft.com/office/powerpoint/2010/main" val="99986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TotalTime>
  <Words>581</Words>
  <Application>Microsoft Office PowerPoint</Application>
  <PresentationFormat>عرض على الشاشة (3:4)‏</PresentationFormat>
  <Paragraphs>37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تجاور</vt:lpstr>
      <vt:lpstr>شبكات المعلومات </vt:lpstr>
      <vt:lpstr>تابع/ الشبكة العنكبوتية</vt:lpstr>
      <vt:lpstr>تابع/ الشبكة العنكبوتية</vt:lpstr>
      <vt:lpstr>تابع/ الشبكة العنكبوتية</vt:lpstr>
      <vt:lpstr>تابع/ الشبكة العنكبوتية</vt:lpstr>
      <vt:lpstr>تابع/ الشبكة العنكبوتية</vt:lpstr>
      <vt:lpstr>تابع/ الشبكة العنكبوتية</vt:lpstr>
      <vt:lpstr>تابع/ الشبكة العنكبوتية</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شبكات المعلومات</dc:title>
  <dc:creator>Dr.salman</dc:creator>
  <cp:lastModifiedBy>1BrotherCenter</cp:lastModifiedBy>
  <cp:revision>3</cp:revision>
  <dcterms:created xsi:type="dcterms:W3CDTF">2020-03-06T14:03:58Z</dcterms:created>
  <dcterms:modified xsi:type="dcterms:W3CDTF">2020-08-08T22:46:06Z</dcterms:modified>
</cp:coreProperties>
</file>